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nda.cardoso\AppData\Local\Microsoft\Windows\INetCache\Content.Outlook\FY7LEDR8\Indicador%20Seana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nda.cardoso\AppData\Local\Microsoft\Windows\INetCache\Content.Outlook\FY7LEDR8\Indicador%20Seana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nda.cardoso\AppData\Local\Microsoft\Windows\INetCache\Content.Outlook\FY7LEDR8\Indicador%20Seana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nda.cardoso\AppData\Local\Microsoft\Windows\INetCache\Content.Outlook\FY7LEDR8\Indicador%20Seana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2"/>
                </a:solidFill>
              </a:rPr>
              <a:t>Percentual Indicador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8789370078740146E-2"/>
          <c:y val="0.17171296296296298"/>
          <c:w val="0.87232174103237092"/>
          <c:h val="0.608421916010498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3078885972586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C2-48A3-812D-74BBBEFCA9CB}"/>
                </c:ext>
              </c:extLst>
            </c:dLbl>
            <c:dLbl>
              <c:idx val="1"/>
              <c:layout>
                <c:manualLayout>
                  <c:x val="0"/>
                  <c:y val="3.23381452318459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C2-48A3-812D-74BBBEFCA9CB}"/>
                </c:ext>
              </c:extLst>
            </c:dLbl>
            <c:dLbl>
              <c:idx val="2"/>
              <c:layout>
                <c:manualLayout>
                  <c:x val="0"/>
                  <c:y val="9.1899970836978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C2-48A3-812D-74BBBEFCA9CB}"/>
                </c:ext>
              </c:extLst>
            </c:dLbl>
            <c:dLbl>
              <c:idx val="3"/>
              <c:layout>
                <c:manualLayout>
                  <c:x val="-2.7777777777777779E-3"/>
                  <c:y val="1.8449256342957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C2-48A3-812D-74BBBEFCA9CB}"/>
                </c:ext>
              </c:extLst>
            </c:dLbl>
            <c:dLbl>
              <c:idx val="4"/>
              <c:layout>
                <c:manualLayout>
                  <c:x val="0"/>
                  <c:y val="4.56036745406824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C2-48A3-812D-74BBBEFCA9CB}"/>
                </c:ext>
              </c:extLst>
            </c:dLbl>
            <c:dLbl>
              <c:idx val="5"/>
              <c:layout>
                <c:manualLayout>
                  <c:x val="5.5555555555556061E-3"/>
                  <c:y val="2.3078885972586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C2-48A3-812D-74BBBEFCA9CB}"/>
                </c:ext>
              </c:extLst>
            </c:dLbl>
            <c:dLbl>
              <c:idx val="6"/>
              <c:layout>
                <c:manualLayout>
                  <c:x val="1.3888888888888888E-2"/>
                  <c:y val="1.8449256342957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C2-48A3-812D-74BBBEFCA9CB}"/>
                </c:ext>
              </c:extLst>
            </c:dLbl>
            <c:dLbl>
              <c:idx val="7"/>
              <c:layout>
                <c:manualLayout>
                  <c:x val="0"/>
                  <c:y val="9.1899970836978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C2-48A3-812D-74BBBEFCA9CB}"/>
                </c:ext>
              </c:extLst>
            </c:dLbl>
            <c:dLbl>
              <c:idx val="8"/>
              <c:layout>
                <c:manualLayout>
                  <c:x val="-1.0185067526415994E-16"/>
                  <c:y val="4.56036745406824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C2-48A3-812D-74BBBEFCA9CB}"/>
                </c:ext>
              </c:extLst>
            </c:dLbl>
            <c:dLbl>
              <c:idx val="9"/>
              <c:layout>
                <c:manualLayout>
                  <c:x val="-1.0185067526415994E-16"/>
                  <c:y val="-4.69889180519105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C2-48A3-812D-74BBBEFCA9CB}"/>
                </c:ext>
              </c:extLst>
            </c:dLbl>
            <c:dLbl>
              <c:idx val="10"/>
              <c:layout>
                <c:manualLayout>
                  <c:x val="-1.0185067526415994E-16"/>
                  <c:y val="2.3078885972586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C2-48A3-812D-74BBBEFCA9CB}"/>
                </c:ext>
              </c:extLst>
            </c:dLbl>
            <c:dLbl>
              <c:idx val="11"/>
              <c:layout>
                <c:manualLayout>
                  <c:x val="-2.0370135052831988E-16"/>
                  <c:y val="4.5603674540681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C2-48A3-812D-74BBBEFCA9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sq">
                <a:solidFill>
                  <a:srgbClr val="FF0000"/>
                </a:solidFill>
                <a:prstDash val="solid"/>
                <a:bevel/>
                <a:headEnd type="oval"/>
                <a:tailEnd type="oval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Plan1!$A$4:$A$15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Plan1!$D$4:$D$15</c:f>
              <c:numCache>
                <c:formatCode>0%</c:formatCode>
                <c:ptCount val="12"/>
                <c:pt idx="0">
                  <c:v>0.8</c:v>
                </c:pt>
                <c:pt idx="1">
                  <c:v>0.91666666666666663</c:v>
                </c:pt>
                <c:pt idx="2">
                  <c:v>1</c:v>
                </c:pt>
                <c:pt idx="3">
                  <c:v>0.90322580645161288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0.82352941176470584</c:v>
                </c:pt>
                <c:pt idx="8">
                  <c:v>0.74193548387096775</c:v>
                </c:pt>
                <c:pt idx="9">
                  <c:v>0.97058823529411764</c:v>
                </c:pt>
                <c:pt idx="10">
                  <c:v>1</c:v>
                </c:pt>
                <c:pt idx="11">
                  <c:v>0.96666666666666667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EC2-48A3-812D-74BBBEFCA9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6830600"/>
        <c:axId val="706832896"/>
      </c:barChart>
      <c:catAx>
        <c:axId val="70683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06832896"/>
        <c:crosses val="autoZero"/>
        <c:auto val="1"/>
        <c:lblAlgn val="ctr"/>
        <c:lblOffset val="100"/>
        <c:noMultiLvlLbl val="0"/>
      </c:catAx>
      <c:valAx>
        <c:axId val="70683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0683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</a:t>
            </a:r>
            <a:r>
              <a:rPr lang="pt-BR" baseline="0"/>
              <a:t> SEANAM 2020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cat>
            <c:strRef>
              <c:f>Plan1!$A$4:$A$15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Plan1!$B$4:$B$15</c:f>
              <c:numCache>
                <c:formatCode>General</c:formatCode>
                <c:ptCount val="12"/>
                <c:pt idx="0">
                  <c:v>20</c:v>
                </c:pt>
                <c:pt idx="1">
                  <c:v>24</c:v>
                </c:pt>
                <c:pt idx="2">
                  <c:v>19</c:v>
                </c:pt>
                <c:pt idx="3">
                  <c:v>31</c:v>
                </c:pt>
                <c:pt idx="4">
                  <c:v>27</c:v>
                </c:pt>
                <c:pt idx="5">
                  <c:v>49</c:v>
                </c:pt>
                <c:pt idx="6">
                  <c:v>18</c:v>
                </c:pt>
                <c:pt idx="7">
                  <c:v>17</c:v>
                </c:pt>
                <c:pt idx="8">
                  <c:v>31</c:v>
                </c:pt>
                <c:pt idx="9">
                  <c:v>34</c:v>
                </c:pt>
                <c:pt idx="10">
                  <c:v>43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5-4D68-B002-876B9B3B55A6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Plan1!$A$4:$A$15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Plan1!$C$4:$C$15</c:f>
              <c:numCache>
                <c:formatCode>General</c:formatCode>
                <c:ptCount val="12"/>
                <c:pt idx="0">
                  <c:v>16</c:v>
                </c:pt>
                <c:pt idx="1">
                  <c:v>22</c:v>
                </c:pt>
                <c:pt idx="2">
                  <c:v>19</c:v>
                </c:pt>
                <c:pt idx="3">
                  <c:v>28</c:v>
                </c:pt>
                <c:pt idx="4">
                  <c:v>27</c:v>
                </c:pt>
                <c:pt idx="5">
                  <c:v>49</c:v>
                </c:pt>
                <c:pt idx="6">
                  <c:v>18</c:v>
                </c:pt>
                <c:pt idx="7">
                  <c:v>14</c:v>
                </c:pt>
                <c:pt idx="8">
                  <c:v>23</c:v>
                </c:pt>
                <c:pt idx="9">
                  <c:v>33</c:v>
                </c:pt>
                <c:pt idx="10">
                  <c:v>43</c:v>
                </c:pt>
                <c:pt idx="1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65-4D68-B002-876B9B3B5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17032872"/>
        <c:axId val="717033200"/>
      </c:barChart>
      <c:catAx>
        <c:axId val="717032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000" b="1">
                    <a:solidFill>
                      <a:schemeClr val="tx2"/>
                    </a:solidFill>
                    <a:effectLst/>
                  </a:rPr>
                  <a:t>Total de Pedidos  </a:t>
                </a:r>
                <a:r>
                  <a:rPr lang="pt-BR" sz="1000" b="1">
                    <a:solidFill>
                      <a:schemeClr val="accent2"/>
                    </a:solidFill>
                    <a:effectLst/>
                  </a:rPr>
                  <a:t>Pedidos dentro do Prazo</a:t>
                </a:r>
                <a:endParaRPr lang="pt-BR" sz="1000">
                  <a:solidFill>
                    <a:schemeClr val="accent2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0590690143279523"/>
              <c:y val="0.943570982079178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17033200"/>
        <c:crosses val="autoZero"/>
        <c:auto val="1"/>
        <c:lblAlgn val="ctr"/>
        <c:lblOffset val="100"/>
        <c:noMultiLvlLbl val="0"/>
      </c:catAx>
      <c:valAx>
        <c:axId val="71703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1703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2"/>
                </a:solidFill>
              </a:rPr>
              <a:t>GRÁFICO COMPARATIVO 2020/2021-PEDIDOS DENTRO</a:t>
            </a:r>
            <a:r>
              <a:rPr lang="en-US" b="1" baseline="0">
                <a:solidFill>
                  <a:schemeClr val="tx2"/>
                </a:solidFill>
              </a:rPr>
              <a:t> DO PRAZO </a:t>
            </a:r>
            <a:endParaRPr lang="en-US" b="1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Plan1!$A$4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val>
            <c:numRef>
              <c:f>(Plan1!$B$4:$C$4,Plan1!$F$4:$G$4)</c:f>
              <c:numCache>
                <c:formatCode>General</c:formatCode>
                <c:ptCount val="4"/>
                <c:pt idx="0">
                  <c:v>20</c:v>
                </c:pt>
                <c:pt idx="1">
                  <c:v>16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79-4865-A97D-4DB40002D6F9}"/>
            </c:ext>
          </c:extLst>
        </c:ser>
        <c:ser>
          <c:idx val="1"/>
          <c:order val="1"/>
          <c:tx>
            <c:strRef>
              <c:f>Plan1!$A$5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val>
            <c:numRef>
              <c:f>(Plan1!$B$5:$C$5,Plan1!$F$5:$G$5)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79-4865-A97D-4DB40002D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172240"/>
        <c:axId val="999172568"/>
      </c:barChart>
      <c:catAx>
        <c:axId val="999172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/>
                  <a:t>ANO 2020                                                                                                                                                                                                                                           ANO 2021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99172568"/>
        <c:crosses val="autoZero"/>
        <c:auto val="1"/>
        <c:lblAlgn val="ctr"/>
        <c:lblOffset val="100"/>
        <c:noMultiLvlLbl val="0"/>
      </c:catAx>
      <c:valAx>
        <c:axId val="99917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9917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2835420431018814"/>
          <c:y val="0.34282977378577634"/>
          <c:w val="0.16522736115774911"/>
          <c:h val="0.167602628253418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2"/>
                </a:solidFill>
              </a:rPr>
              <a:t>GRÁFICO COMPARATIVO DO PERCENTUAL ANO 2020/ANO 2021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Plan1!$A$4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/>
            </c:spPr>
            <c:trendlineType val="exp"/>
            <c:dispRSqr val="0"/>
            <c:dispEq val="0"/>
          </c:trendline>
          <c:val>
            <c:numRef>
              <c:f>(Plan1!$D$4,Plan1!$H$4)</c:f>
              <c:numCache>
                <c:formatCode>0.0%</c:formatCode>
                <c:ptCount val="2"/>
                <c:pt idx="0" formatCode="0%">
                  <c:v>0.8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6-438E-AC8A-C146E945036C}"/>
            </c:ext>
          </c:extLst>
        </c:ser>
        <c:ser>
          <c:idx val="1"/>
          <c:order val="1"/>
          <c:tx>
            <c:strRef>
              <c:f>Plan1!$A$5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2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val>
            <c:numRef>
              <c:f>(Plan1!$D$5,Plan1!$H$5)</c:f>
              <c:numCache>
                <c:formatCode>0.0%</c:formatCode>
                <c:ptCount val="2"/>
                <c:pt idx="0" formatCode="0%">
                  <c:v>0.91666666666666663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56-438E-AC8A-C146E9450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7920800"/>
        <c:axId val="1097921456"/>
      </c:barChart>
      <c:catAx>
        <c:axId val="1097920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b="1" dirty="0">
                    <a:solidFill>
                      <a:schemeClr val="tx2"/>
                    </a:solidFill>
                  </a:rPr>
                  <a:t>ANO 2020                                                                                                                                                                                ANO 2021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97921456"/>
        <c:crosses val="autoZero"/>
        <c:auto val="1"/>
        <c:lblAlgn val="ctr"/>
        <c:lblOffset val="100"/>
        <c:noMultiLvlLbl val="0"/>
      </c:catAx>
      <c:valAx>
        <c:axId val="109792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9792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2FCFB-ED46-41B1-A820-508AB85C2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ED496F-8330-48E6-8512-C11C12398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C10208-9BC8-43AC-A5FA-43F5D36F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1161DF-5EE1-4FB6-9B37-6BF404E5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BC7FEC-43F5-45A0-B8C5-1F2610E1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58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8C49C-190D-441B-B0A0-D7875F9D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3D0889-F999-4F63-AEE2-B8E1D8DA4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63A6B6-3CDE-474B-9616-7BC30D9D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B9F70C-FAA7-43D0-BDEB-C8149BA7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A3BEB2-417B-4CCC-9FD2-168C7207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16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4E5D81-4EC9-4293-9276-33B1F6A41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F2AB6-F2CF-4A39-BF3A-8AFAC3A6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C46A89-B7D8-42B0-8246-0D96EE53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E1AB82-0FFB-4837-B531-3876A79E0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2501F-BA91-4A0C-A049-C24C1376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1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0C280-EADC-44D6-8EF9-8D68F77C3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138763-1A78-4924-9793-C889BDB89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19D373-A64A-4358-BE65-B193196D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3E47B9-6355-492E-979A-289FA55F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CF371C-3B5F-477B-93DE-02400279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28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34B9-BF4E-4ECF-BE5F-0E794447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42C3FB-65F6-4326-A8AF-DAED0E034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9E6C02-2D9B-4BD9-99F1-F66BC109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2187F9-85DA-4136-863A-3A2C8FC1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1AD860-121C-43FE-B27B-30178FAD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35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D5EAA-9430-4E54-B182-B6A31850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F2CC6C-EB64-41E1-BE39-2B1C0F465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19944B-829E-4C6B-9B0F-6E70F39AC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2AE453-20C8-4FC5-AD0B-805C7FF6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93C8CB-F5DE-481C-9C4E-E8853E81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A4EF94-9D59-4379-B937-8784845C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9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C6C5B-66B3-4078-8DF7-C6CF0586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8A3960-5D78-4F79-9AB2-A6D1B9E8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7FB186-21B0-419D-84E7-6C4A790BA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584F0F5-FDBD-4C4D-BB8B-A0E20A7BA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2E97FB-473C-4B30-B5DB-6D49AC06B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091AB91-1E99-4EB2-904B-6A515910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7158EE-7267-4E1B-9DB2-6DBB03FE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91FDBB2-ABC7-43D5-BF5C-7B564A7F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59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E93F5A-68A8-428A-8150-1C2BCB62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56A470-3170-4D23-A38A-339BB26D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2D50BB-2BC4-466C-84EE-CAFBAAA7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AFD697-4401-4179-9A75-44041009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0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82B7041-2D92-4367-AEF1-295862D2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F97329-C589-4466-AA91-5B7B27E5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CB253AE-8B31-4994-A05F-9223F340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89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FB551-1B0A-40DE-B0C1-6F811EC27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B4364A-6701-43EE-ABF6-13F0A886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BC0097-3DB1-4D8F-A8B5-A00366AB4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124500-B65C-4508-9C9E-30E83F60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FF3E98-94E7-450F-9224-6B86D62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B6B2A0-BF8D-4B66-98D7-9106757C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58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6BC62-96A1-4D1C-8C09-B055E378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1D591AD-3201-4AC1-A70C-14146A72D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718982-A9E5-4421-82F3-CE1260DC0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3E26A0-EFF0-42CD-BE67-147D7AC8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222F6C-205B-4B74-90A3-E5C9FCD7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8B3E8F-C093-40FA-ABF6-3E6B39AC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0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BF55B1-16A3-447F-A28C-1CE06431E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B815B3-956E-4B5E-BD2B-4721CC78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7F5E38-B44D-4269-B724-BC819C4B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2A4C-9877-4FE3-AE64-AFE0487F542D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1E6427-E31A-46E8-A3CF-B07E5E8E5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4F79EC-36F5-4173-8A11-32C47136D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88A4-56BF-44F7-9A25-FF6A190ED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56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0D1A90-8C2E-4906-814B-D9789F117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pt-BR" sz="7400" dirty="0"/>
              <a:t>Setor Análise de Mercado SEANAM/COGEAD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B9E82C-65E2-4F6F-A8A9-D68D4853A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pt-BR"/>
              <a:t>INDICADORES DE 2020</a:t>
            </a: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28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EF1C4F-431B-463F-B123-A4AF96ED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Indicadores- SEANAM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1090427-2284-47CF-B536-60F4706E38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364851"/>
              </p:ext>
            </p:extLst>
          </p:nvPr>
        </p:nvGraphicFramePr>
        <p:xfrm>
          <a:off x="1115568" y="2408789"/>
          <a:ext cx="10168135" cy="4054396"/>
        </p:xfrm>
        <a:graphic>
          <a:graphicData uri="http://schemas.openxmlformats.org/drawingml/2006/table">
            <a:tbl>
              <a:tblPr firstRow="1" bandRow="1"/>
              <a:tblGrid>
                <a:gridCol w="1448704">
                  <a:extLst>
                    <a:ext uri="{9D8B030D-6E8A-4147-A177-3AD203B41FA5}">
                      <a16:colId xmlns:a16="http://schemas.microsoft.com/office/drawing/2014/main" val="3976521223"/>
                    </a:ext>
                  </a:extLst>
                </a:gridCol>
                <a:gridCol w="513838">
                  <a:extLst>
                    <a:ext uri="{9D8B030D-6E8A-4147-A177-3AD203B41FA5}">
                      <a16:colId xmlns:a16="http://schemas.microsoft.com/office/drawing/2014/main" val="1238352793"/>
                    </a:ext>
                  </a:extLst>
                </a:gridCol>
                <a:gridCol w="1237467">
                  <a:extLst>
                    <a:ext uri="{9D8B030D-6E8A-4147-A177-3AD203B41FA5}">
                      <a16:colId xmlns:a16="http://schemas.microsoft.com/office/drawing/2014/main" val="1608152266"/>
                    </a:ext>
                  </a:extLst>
                </a:gridCol>
                <a:gridCol w="636583">
                  <a:extLst>
                    <a:ext uri="{9D8B030D-6E8A-4147-A177-3AD203B41FA5}">
                      <a16:colId xmlns:a16="http://schemas.microsoft.com/office/drawing/2014/main" val="2967566175"/>
                    </a:ext>
                  </a:extLst>
                </a:gridCol>
                <a:gridCol w="1448704">
                  <a:extLst>
                    <a:ext uri="{9D8B030D-6E8A-4147-A177-3AD203B41FA5}">
                      <a16:colId xmlns:a16="http://schemas.microsoft.com/office/drawing/2014/main" val="350477744"/>
                    </a:ext>
                  </a:extLst>
                </a:gridCol>
                <a:gridCol w="513838">
                  <a:extLst>
                    <a:ext uri="{9D8B030D-6E8A-4147-A177-3AD203B41FA5}">
                      <a16:colId xmlns:a16="http://schemas.microsoft.com/office/drawing/2014/main" val="4261913439"/>
                    </a:ext>
                  </a:extLst>
                </a:gridCol>
                <a:gridCol w="1237467">
                  <a:extLst>
                    <a:ext uri="{9D8B030D-6E8A-4147-A177-3AD203B41FA5}">
                      <a16:colId xmlns:a16="http://schemas.microsoft.com/office/drawing/2014/main" val="2736006195"/>
                    </a:ext>
                  </a:extLst>
                </a:gridCol>
                <a:gridCol w="636583">
                  <a:extLst>
                    <a:ext uri="{9D8B030D-6E8A-4147-A177-3AD203B41FA5}">
                      <a16:colId xmlns:a16="http://schemas.microsoft.com/office/drawing/2014/main" val="2987970664"/>
                    </a:ext>
                  </a:extLst>
                </a:gridCol>
                <a:gridCol w="132754">
                  <a:extLst>
                    <a:ext uri="{9D8B030D-6E8A-4147-A177-3AD203B41FA5}">
                      <a16:colId xmlns:a16="http://schemas.microsoft.com/office/drawing/2014/main" val="2252240698"/>
                    </a:ext>
                  </a:extLst>
                </a:gridCol>
                <a:gridCol w="513838">
                  <a:extLst>
                    <a:ext uri="{9D8B030D-6E8A-4147-A177-3AD203B41FA5}">
                      <a16:colId xmlns:a16="http://schemas.microsoft.com/office/drawing/2014/main" val="2907271628"/>
                    </a:ext>
                  </a:extLst>
                </a:gridCol>
                <a:gridCol w="1237467">
                  <a:extLst>
                    <a:ext uri="{9D8B030D-6E8A-4147-A177-3AD203B41FA5}">
                      <a16:colId xmlns:a16="http://schemas.microsoft.com/office/drawing/2014/main" val="871896777"/>
                    </a:ext>
                  </a:extLst>
                </a:gridCol>
                <a:gridCol w="610892">
                  <a:extLst>
                    <a:ext uri="{9D8B030D-6E8A-4147-A177-3AD203B41FA5}">
                      <a16:colId xmlns:a16="http://schemas.microsoft.com/office/drawing/2014/main" val="2318190049"/>
                    </a:ext>
                  </a:extLst>
                </a:gridCol>
              </a:tblGrid>
              <a:tr h="237127">
                <a:tc gridSpan="1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Indicador SEANAM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25" marR="67225" marT="33612" marB="336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65382"/>
                  </a:ext>
                </a:extLst>
              </a:tr>
              <a:tr h="237127">
                <a:tc grid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25" marR="67225" marT="33612" marB="336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25" marR="67225" marT="33612" marB="336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 do Índice 2020/2021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225" marR="67225" marT="33612" marB="336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37187"/>
                  </a:ext>
                </a:extLst>
              </a:tr>
              <a:tr h="31392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Total de Pedidos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Total de Pedidos dentro do Prazo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Percentual Indicador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Total de Pedidos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Total de Pedidos dentro do Prazo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Percentual Indicador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Total de Pedidos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Total de Pedidos dentro do Prazo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Percentual Indicador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5178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-566,7%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-433,3%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909606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-242,9%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-214,3%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823407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10818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805536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092737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075952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040879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535041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40237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Outubro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Outubro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762434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109821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13673"/>
                  </a:ext>
                </a:extLst>
              </a:tr>
              <a:tr h="1769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 w="1270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826512"/>
                  </a:ext>
                </a:extLst>
              </a:tr>
              <a:tr h="3139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Pedidos/Percentual Anual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Pedidos/Percentual Anual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28370"/>
                  </a:ext>
                </a:extLst>
              </a:tr>
              <a:tr h="3139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de Pedidos durante o Ano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de Pedidos durante o Ano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1" i="0" u="none" strike="noStrike">
                          <a:solidFill>
                            <a:srgbClr val="201F1E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02" marR="7002" marT="7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584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2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5D9BDB-D7A3-4960-A131-5BC7B4E1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Autofit/>
          </a:bodyPr>
          <a:lstStyle/>
          <a:p>
            <a:r>
              <a:rPr lang="pt-BR" sz="3350" dirty="0"/>
              <a:t>Variação do índice percentual de pedidos executados dentro do prazo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4628563-05F2-42F8-B3A6-14A41FE62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0456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80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8CFE23-C98E-40D4-AF50-F364901AC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pt-BR" sz="3350" dirty="0"/>
              <a:t>QUANTIDADE DE PEDIDOS EXECUTADOS DENTRO DO PRAZO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B717B44-177B-45FE-8352-DC802BAF99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89834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48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466488-5FF8-49D9-826C-EBEB76FA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3100" dirty="0"/>
              <a:t>GRÁFICO COMPARATIVO- ANO 2020/2021 –INDICADOR : QTD.TOTAL DE PEDIDOS E PEDIDOS EXECUTADOS DENTRO DO PRAZO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F491B77-BAB5-4052-B20A-A917508FBE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12377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55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6D4DAC-EFAD-4E39-A0BD-AFC318E3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Autofit/>
          </a:bodyPr>
          <a:lstStyle/>
          <a:p>
            <a:pPr algn="ctr"/>
            <a:r>
              <a:rPr lang="pt-BR" sz="3100" dirty="0"/>
              <a:t>GRÁFICO COMPARATIVO- ANO 2020/2021 –ÍNDICE DE PERCENTUAL - TOTAL DE PEDIDOS E PEDIDOS EXECUTADOS DENTRO DO PRAZO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EB3B493-5BB8-4248-B2EF-CFC6FDEFD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222680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3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367</Words>
  <Application>Microsoft Office PowerPoint</Application>
  <PresentationFormat>Widescreen</PresentationFormat>
  <Paragraphs>198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Setor Análise de Mercado SEANAM/COGEAD </vt:lpstr>
      <vt:lpstr>Indicadores- SEANAM</vt:lpstr>
      <vt:lpstr>Variação do índice percentual de pedidos executados dentro do prazo</vt:lpstr>
      <vt:lpstr>QUANTIDADE DE PEDIDOS EXECUTADOS DENTRO DO PRAZO </vt:lpstr>
      <vt:lpstr>GRÁFICO COMPARATIVO- ANO 2020/2021 –INDICADOR : QTD.TOTAL DE PEDIDOS E PEDIDOS EXECUTADOS DENTRO DO PRAZO </vt:lpstr>
      <vt:lpstr>GRÁFICO COMPARATIVO- ANO 2020/2021 –ÍNDICE DE PERCENTUAL - TOTAL DE PEDIDOS E PEDIDOS EXECUTADOS DENTRO DO PRAZO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Setor Análise de Mercado –SEANAM/COGEAD</dc:title>
  <dc:creator>Amanda Cardoso Rodrigues</dc:creator>
  <cp:lastModifiedBy>Amanda Cardoso Rodrigues</cp:lastModifiedBy>
  <cp:revision>7</cp:revision>
  <dcterms:created xsi:type="dcterms:W3CDTF">2021-02-25T18:24:30Z</dcterms:created>
  <dcterms:modified xsi:type="dcterms:W3CDTF">2021-02-26T16:10:00Z</dcterms:modified>
</cp:coreProperties>
</file>